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57" r:id="rId3"/>
    <p:sldId id="258" r:id="rId4"/>
    <p:sldId id="260" r:id="rId5"/>
    <p:sldId id="261" r:id="rId6"/>
    <p:sldId id="263" r:id="rId7"/>
    <p:sldId id="264" r:id="rId8"/>
    <p:sldId id="265" r:id="rId9"/>
    <p:sldId id="266" r:id="rId10"/>
    <p:sldId id="267" r:id="rId11"/>
    <p:sldId id="268" r:id="rId12"/>
    <p:sldId id="269"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3" autoAdjust="0"/>
    <p:restoredTop sz="94660"/>
  </p:normalViewPr>
  <p:slideViewPr>
    <p:cSldViewPr snapToGrid="0">
      <p:cViewPr varScale="1">
        <p:scale>
          <a:sx n="69" d="100"/>
          <a:sy n="69" d="100"/>
        </p:scale>
        <p:origin x="6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2/14/2021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9491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4047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15376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BFA754-D5C3-4E66-96A6-867B257F58DC}" type="datetimeFigureOut">
              <a:rPr lang="en-US" smtClean="0"/>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3630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7434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2/14/2021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0974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79391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67118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7067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76453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61BEF0D-F0BB-DE4B-95CE-6DB70DBA9567}" type="datetimeFigureOut">
              <a:rPr lang="en-US" smtClean="0"/>
              <a:pPr/>
              <a:t>2/14/2021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64830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61BEF0D-F0BB-DE4B-95CE-6DB70DBA9567}" type="datetimeFigureOut">
              <a:rPr lang="en-US" smtClean="0"/>
              <a:pPr/>
              <a:t>2/14/2021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57F1E4F-1CFF-5643-939E-217C01CDF56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4809316"/>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8825B-15FC-4C31-898B-9A21559900AB}"/>
              </a:ext>
            </a:extLst>
          </p:cNvPr>
          <p:cNvSpPr>
            <a:spLocks noGrp="1"/>
          </p:cNvSpPr>
          <p:nvPr>
            <p:ph type="ctrTitle"/>
          </p:nvPr>
        </p:nvSpPr>
        <p:spPr>
          <a:xfrm>
            <a:off x="2355273" y="1648691"/>
            <a:ext cx="7550727" cy="3768436"/>
          </a:xfrm>
        </p:spPr>
        <p:txBody>
          <a:bodyPr/>
          <a:lstStyle/>
          <a:p>
            <a:pPr algn="ctr"/>
            <a:r>
              <a:rPr lang="en-US" sz="3200" b="1" dirty="0">
                <a:latin typeface="Comic Sans MS" panose="030F0702030302020204" pitchFamily="66" charset="0"/>
                <a:cs typeface="Dubai Light" panose="020B0604020202020204" pitchFamily="34" charset="-78"/>
              </a:rPr>
              <a:t>Pitch Presentation </a:t>
            </a:r>
            <a:br>
              <a:rPr lang="en-US" sz="3200" b="1" dirty="0">
                <a:latin typeface="Comic Sans MS" panose="030F0702030302020204" pitchFamily="66" charset="0"/>
                <a:cs typeface="Dubai Light" panose="020B0604020202020204" pitchFamily="34" charset="-78"/>
              </a:rPr>
            </a:br>
            <a:br>
              <a:rPr lang="en-US" sz="3200" dirty="0">
                <a:latin typeface="Comic Sans MS" panose="030F0702030302020204" pitchFamily="66" charset="0"/>
                <a:cs typeface="Dubai Light" panose="020B0604020202020204" pitchFamily="34" charset="-78"/>
              </a:rPr>
            </a:br>
            <a:r>
              <a:rPr lang="en-US" sz="3200" dirty="0">
                <a:latin typeface="Comic Sans MS" panose="030F0702030302020204" pitchFamily="66" charset="0"/>
                <a:cs typeface="Dubai Light" panose="020B0604020202020204" pitchFamily="34" charset="-78"/>
              </a:rPr>
              <a:t>Author </a:t>
            </a:r>
            <a:br>
              <a:rPr lang="en-US" sz="3200" dirty="0">
                <a:latin typeface="Comic Sans MS" panose="030F0702030302020204" pitchFamily="66" charset="0"/>
                <a:cs typeface="Dubai Light" panose="020B0604020202020204" pitchFamily="34" charset="-78"/>
              </a:rPr>
            </a:br>
            <a:r>
              <a:rPr lang="en-US" sz="3200" dirty="0">
                <a:latin typeface="Comic Sans MS" panose="030F0702030302020204" pitchFamily="66" charset="0"/>
                <a:cs typeface="Dubai Light" panose="020B0604020202020204" pitchFamily="34" charset="-78"/>
              </a:rPr>
              <a:t>Institutional Affiliation </a:t>
            </a:r>
            <a:br>
              <a:rPr lang="en-US" sz="3200" dirty="0">
                <a:latin typeface="Comic Sans MS" panose="030F0702030302020204" pitchFamily="66" charset="0"/>
                <a:cs typeface="Dubai Light" panose="020B0604020202020204" pitchFamily="34" charset="-78"/>
              </a:rPr>
            </a:br>
            <a:r>
              <a:rPr lang="en-US" sz="3200" dirty="0">
                <a:latin typeface="Comic Sans MS" panose="030F0702030302020204" pitchFamily="66" charset="0"/>
                <a:cs typeface="Dubai Light" panose="020B0604020202020204" pitchFamily="34" charset="-78"/>
              </a:rPr>
              <a:t>Instructor </a:t>
            </a:r>
            <a:br>
              <a:rPr lang="en-US" sz="3200" dirty="0">
                <a:latin typeface="Comic Sans MS" panose="030F0702030302020204" pitchFamily="66" charset="0"/>
                <a:cs typeface="Dubai Light" panose="020B0604020202020204" pitchFamily="34" charset="-78"/>
              </a:rPr>
            </a:br>
            <a:r>
              <a:rPr lang="en-US" sz="3200" dirty="0">
                <a:latin typeface="Comic Sans MS" panose="030F0702030302020204" pitchFamily="66" charset="0"/>
                <a:cs typeface="Dubai Light" panose="020B0604020202020204" pitchFamily="34" charset="-78"/>
              </a:rPr>
              <a:t>Course code </a:t>
            </a:r>
            <a:br>
              <a:rPr lang="en-US" sz="3200" dirty="0">
                <a:latin typeface="Comic Sans MS" panose="030F0702030302020204" pitchFamily="66" charset="0"/>
                <a:cs typeface="Dubai Light" panose="020B0604020202020204" pitchFamily="34" charset="-78"/>
              </a:rPr>
            </a:br>
            <a:r>
              <a:rPr lang="en-US" sz="3200" dirty="0">
                <a:latin typeface="Comic Sans MS" panose="030F0702030302020204" pitchFamily="66" charset="0"/>
                <a:cs typeface="Dubai Light" panose="020B0604020202020204" pitchFamily="34" charset="-78"/>
              </a:rPr>
              <a:t>Date of submission </a:t>
            </a:r>
          </a:p>
        </p:txBody>
      </p:sp>
    </p:spTree>
    <p:extLst>
      <p:ext uri="{BB962C8B-B14F-4D97-AF65-F5344CB8AC3E}">
        <p14:creationId xmlns:p14="http://schemas.microsoft.com/office/powerpoint/2010/main" val="3571557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6748B-A14E-4FCC-BFC3-4C0712A60AAF}"/>
              </a:ext>
            </a:extLst>
          </p:cNvPr>
          <p:cNvSpPr>
            <a:spLocks noGrp="1"/>
          </p:cNvSpPr>
          <p:nvPr>
            <p:ph type="title"/>
          </p:nvPr>
        </p:nvSpPr>
        <p:spPr/>
        <p:txBody>
          <a:bodyPr>
            <a:normAutofit/>
          </a:bodyPr>
          <a:lstStyle/>
          <a:p>
            <a:pPr algn="l"/>
            <a:r>
              <a:rPr lang="en-US" sz="3200" b="1" dirty="0">
                <a:latin typeface="Comic Sans MS" panose="030F0702030302020204" pitchFamily="66" charset="0"/>
              </a:rPr>
              <a:t>Cont..</a:t>
            </a:r>
          </a:p>
        </p:txBody>
      </p:sp>
      <p:sp>
        <p:nvSpPr>
          <p:cNvPr id="3" name="Content Placeholder 2">
            <a:extLst>
              <a:ext uri="{FF2B5EF4-FFF2-40B4-BE49-F238E27FC236}">
                <a16:creationId xmlns:a16="http://schemas.microsoft.com/office/drawing/2014/main" id="{850ED8B1-08D4-4C63-A0D2-2AE6062E111A}"/>
              </a:ext>
            </a:extLst>
          </p:cNvPr>
          <p:cNvSpPr>
            <a:spLocks noGrp="1"/>
          </p:cNvSpPr>
          <p:nvPr>
            <p:ph idx="1"/>
          </p:nvPr>
        </p:nvSpPr>
        <p:spPr/>
        <p:txBody>
          <a:bodyPr>
            <a:normAutofit/>
          </a:bodyPr>
          <a:lstStyle/>
          <a:p>
            <a:pPr algn="just"/>
            <a:r>
              <a:rPr lang="en-US" sz="1800" dirty="0">
                <a:latin typeface="Comic Sans MS" panose="030F0702030302020204" pitchFamily="66" charset="0"/>
              </a:rPr>
              <a:t>Many such previous studies have confirmed consumer purchase intentions and actual consumer purchase behaviour. </a:t>
            </a:r>
          </a:p>
          <a:p>
            <a:pPr algn="just"/>
            <a:r>
              <a:rPr lang="en-US" sz="1800" dirty="0">
                <a:latin typeface="Comic Sans MS" panose="030F0702030302020204" pitchFamily="66" charset="0"/>
              </a:rPr>
              <a:t>In this view, there are projections of high sales once the product hits the market. </a:t>
            </a:r>
          </a:p>
          <a:p>
            <a:pPr algn="just"/>
            <a:endParaRPr lang="en-US" sz="1800" dirty="0">
              <a:latin typeface="Comic Sans MS" panose="030F0702030302020204" pitchFamily="66" charset="0"/>
            </a:endParaRPr>
          </a:p>
        </p:txBody>
      </p:sp>
    </p:spTree>
    <p:extLst>
      <p:ext uri="{BB962C8B-B14F-4D97-AF65-F5344CB8AC3E}">
        <p14:creationId xmlns:p14="http://schemas.microsoft.com/office/powerpoint/2010/main" val="826750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8860E-E42E-4088-B089-41772EBF4AB5}"/>
              </a:ext>
            </a:extLst>
          </p:cNvPr>
          <p:cNvSpPr>
            <a:spLocks noGrp="1"/>
          </p:cNvSpPr>
          <p:nvPr>
            <p:ph type="title"/>
          </p:nvPr>
        </p:nvSpPr>
        <p:spPr>
          <a:xfrm>
            <a:off x="1295402" y="1468582"/>
            <a:ext cx="9601196" cy="817417"/>
          </a:xfrm>
        </p:spPr>
        <p:txBody>
          <a:bodyPr/>
          <a:lstStyle/>
          <a:p>
            <a:pPr algn="ctr"/>
            <a:r>
              <a:rPr lang="en-US" sz="3200" b="1" dirty="0">
                <a:latin typeface="Comic Sans MS" panose="030F0702030302020204" pitchFamily="66" charset="0"/>
              </a:rPr>
              <a:t>Competition</a:t>
            </a:r>
            <a:r>
              <a:rPr lang="en-US" dirty="0"/>
              <a:t> </a:t>
            </a:r>
          </a:p>
        </p:txBody>
      </p:sp>
      <p:sp>
        <p:nvSpPr>
          <p:cNvPr id="3" name="Content Placeholder 2">
            <a:extLst>
              <a:ext uri="{FF2B5EF4-FFF2-40B4-BE49-F238E27FC236}">
                <a16:creationId xmlns:a16="http://schemas.microsoft.com/office/drawing/2014/main" id="{7E66CF6A-DBEA-4097-A174-6D58EBEBE9B8}"/>
              </a:ext>
            </a:extLst>
          </p:cNvPr>
          <p:cNvSpPr>
            <a:spLocks noGrp="1"/>
          </p:cNvSpPr>
          <p:nvPr>
            <p:ph idx="1"/>
          </p:nvPr>
        </p:nvSpPr>
        <p:spPr/>
        <p:txBody>
          <a:bodyPr>
            <a:normAutofit/>
          </a:bodyPr>
          <a:lstStyle/>
          <a:p>
            <a:pPr algn="just"/>
            <a:r>
              <a:rPr lang="en-US" sz="2000" dirty="0">
                <a:latin typeface="Comic Sans MS" panose="030F0702030302020204" pitchFamily="66" charset="0"/>
              </a:rPr>
              <a:t>Just like the other sectors, Undercover </a:t>
            </a:r>
            <a:r>
              <a:rPr lang="en-US" sz="2000" dirty="0" err="1">
                <a:latin typeface="Comic Sans MS" panose="030F0702030302020204" pitchFamily="66" charset="0"/>
              </a:rPr>
              <a:t>colours</a:t>
            </a:r>
            <a:r>
              <a:rPr lang="en-US" sz="2000" dirty="0">
                <a:latin typeface="Comic Sans MS" panose="030F0702030302020204" pitchFamily="66" charset="0"/>
              </a:rPr>
              <a:t> intends to launch the new product in a market that is already established with other companies. </a:t>
            </a:r>
          </a:p>
          <a:p>
            <a:pPr algn="just"/>
            <a:r>
              <a:rPr lang="en-US" sz="2000" dirty="0">
                <a:latin typeface="Comic Sans MS" panose="030F0702030302020204" pitchFamily="66" charset="0"/>
              </a:rPr>
              <a:t>The company is expected to face competition from the coasters, a product manufactured by Drink Safe Technologies. </a:t>
            </a:r>
          </a:p>
          <a:p>
            <a:pPr algn="just"/>
            <a:r>
              <a:rPr lang="en-US" sz="2000" dirty="0">
                <a:latin typeface="Comic Sans MS" panose="030F0702030302020204" pitchFamily="66" charset="0"/>
              </a:rPr>
              <a:t>Even though this is a quality product already in the market, user errors and environments may result in diminished accuracy during usage. </a:t>
            </a:r>
          </a:p>
          <a:p>
            <a:pPr algn="just"/>
            <a:r>
              <a:rPr lang="en-US" sz="2000" dirty="0">
                <a:latin typeface="Comic Sans MS" panose="030F0702030302020204" pitchFamily="66" charset="0"/>
              </a:rPr>
              <a:t>In contrast to the Nail polish, there may be little to no user errors during the usage of the product. </a:t>
            </a:r>
          </a:p>
        </p:txBody>
      </p:sp>
    </p:spTree>
    <p:extLst>
      <p:ext uri="{BB962C8B-B14F-4D97-AF65-F5344CB8AC3E}">
        <p14:creationId xmlns:p14="http://schemas.microsoft.com/office/powerpoint/2010/main" val="537930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BCBDD-DE90-4A8D-B52D-541D64931C0D}"/>
              </a:ext>
            </a:extLst>
          </p:cNvPr>
          <p:cNvSpPr>
            <a:spLocks noGrp="1"/>
          </p:cNvSpPr>
          <p:nvPr>
            <p:ph type="title"/>
          </p:nvPr>
        </p:nvSpPr>
        <p:spPr>
          <a:xfrm>
            <a:off x="1295402" y="1391655"/>
            <a:ext cx="9601196" cy="471054"/>
          </a:xfrm>
        </p:spPr>
        <p:txBody>
          <a:bodyPr>
            <a:normAutofit fontScale="90000"/>
          </a:bodyPr>
          <a:lstStyle/>
          <a:p>
            <a:pPr algn="l"/>
            <a:r>
              <a:rPr lang="en-US" sz="3600" dirty="0">
                <a:latin typeface="Comic Sans MS" panose="030F0702030302020204" pitchFamily="66" charset="0"/>
              </a:rPr>
              <a:t>Cont..</a:t>
            </a:r>
          </a:p>
        </p:txBody>
      </p:sp>
      <p:sp>
        <p:nvSpPr>
          <p:cNvPr id="3" name="Content Placeholder 2">
            <a:extLst>
              <a:ext uri="{FF2B5EF4-FFF2-40B4-BE49-F238E27FC236}">
                <a16:creationId xmlns:a16="http://schemas.microsoft.com/office/drawing/2014/main" id="{41C6C9CC-B0B2-4C51-92F3-C90E43EAD5D7}"/>
              </a:ext>
            </a:extLst>
          </p:cNvPr>
          <p:cNvSpPr>
            <a:spLocks noGrp="1"/>
          </p:cNvSpPr>
          <p:nvPr>
            <p:ph idx="1"/>
          </p:nvPr>
        </p:nvSpPr>
        <p:spPr>
          <a:xfrm>
            <a:off x="1451579" y="2015732"/>
            <a:ext cx="9603275" cy="3290559"/>
          </a:xfrm>
        </p:spPr>
        <p:txBody>
          <a:bodyPr>
            <a:normAutofit/>
          </a:bodyPr>
          <a:lstStyle/>
          <a:p>
            <a:pPr algn="just"/>
            <a:r>
              <a:rPr lang="en-US" sz="2000" dirty="0">
                <a:latin typeface="Comic Sans MS" panose="030F0702030302020204" pitchFamily="66" charset="0"/>
              </a:rPr>
              <a:t>Similarly, the coasters do not detect the most common date drugs such as Rohypnol and may be greatly affected by the pH of the drink. </a:t>
            </a:r>
          </a:p>
          <a:p>
            <a:pPr algn="just"/>
            <a:r>
              <a:rPr lang="en-US" sz="2000" dirty="0">
                <a:latin typeface="Comic Sans MS" panose="030F0702030302020204" pitchFamily="66" charset="0"/>
              </a:rPr>
              <a:t>Although some companies like Drink savvy Drinkware and the personal Drink Gadget may be already established in the market, their websites offer very limited information regarding their products. </a:t>
            </a:r>
          </a:p>
          <a:p>
            <a:pPr algn="just"/>
            <a:r>
              <a:rPr lang="en-US" sz="2000" dirty="0">
                <a:latin typeface="Comic Sans MS" panose="030F0702030302020204" pitchFamily="66" charset="0"/>
              </a:rPr>
              <a:t>And with limited advertisement activities by the two companies, it is believed that Undercover </a:t>
            </a:r>
            <a:r>
              <a:rPr lang="en-US" sz="2000" dirty="0" err="1">
                <a:latin typeface="Comic Sans MS" panose="030F0702030302020204" pitchFamily="66" charset="0"/>
              </a:rPr>
              <a:t>colours</a:t>
            </a:r>
            <a:r>
              <a:rPr lang="en-US" sz="2000" dirty="0">
                <a:latin typeface="Comic Sans MS" panose="030F0702030302020204" pitchFamily="66" charset="0"/>
              </a:rPr>
              <a:t> would rise to be a major name in the industry.</a:t>
            </a:r>
          </a:p>
        </p:txBody>
      </p:sp>
    </p:spTree>
    <p:extLst>
      <p:ext uri="{BB962C8B-B14F-4D97-AF65-F5344CB8AC3E}">
        <p14:creationId xmlns:p14="http://schemas.microsoft.com/office/powerpoint/2010/main" val="2134347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F294E-3160-4179-BF09-C8BAE20F3120}"/>
              </a:ext>
            </a:extLst>
          </p:cNvPr>
          <p:cNvSpPr>
            <a:spLocks noGrp="1"/>
          </p:cNvSpPr>
          <p:nvPr>
            <p:ph type="title"/>
          </p:nvPr>
        </p:nvSpPr>
        <p:spPr>
          <a:xfrm>
            <a:off x="1453658" y="1003728"/>
            <a:ext cx="9601196" cy="775854"/>
          </a:xfrm>
        </p:spPr>
        <p:txBody>
          <a:bodyPr>
            <a:normAutofit/>
          </a:bodyPr>
          <a:lstStyle/>
          <a:p>
            <a:pPr algn="ctr"/>
            <a:r>
              <a:rPr lang="en-US" sz="3200" b="1" dirty="0">
                <a:latin typeface="Comic Sans MS" panose="030F0702030302020204" pitchFamily="66" charset="0"/>
              </a:rPr>
              <a:t>References </a:t>
            </a:r>
          </a:p>
        </p:txBody>
      </p:sp>
      <p:sp>
        <p:nvSpPr>
          <p:cNvPr id="3" name="Content Placeholder 2">
            <a:extLst>
              <a:ext uri="{FF2B5EF4-FFF2-40B4-BE49-F238E27FC236}">
                <a16:creationId xmlns:a16="http://schemas.microsoft.com/office/drawing/2014/main" id="{0E7B17D2-8D3D-4E11-9D0B-EABF420E2713}"/>
              </a:ext>
            </a:extLst>
          </p:cNvPr>
          <p:cNvSpPr>
            <a:spLocks noGrp="1"/>
          </p:cNvSpPr>
          <p:nvPr>
            <p:ph idx="1"/>
          </p:nvPr>
        </p:nvSpPr>
        <p:spPr>
          <a:xfrm>
            <a:off x="1451579" y="2015732"/>
            <a:ext cx="9603275" cy="3838540"/>
          </a:xfrm>
        </p:spPr>
        <p:txBody>
          <a:bodyPr>
            <a:normAutofit fontScale="70000" lnSpcReduction="20000"/>
          </a:bodyPr>
          <a:lstStyle/>
          <a:p>
            <a:pPr algn="just"/>
            <a:r>
              <a:rPr lang="en-US" dirty="0" err="1">
                <a:latin typeface="Comic Sans MS" panose="030F0702030302020204" pitchFamily="66" charset="0"/>
              </a:rPr>
              <a:t>Streng</a:t>
            </a:r>
            <a:r>
              <a:rPr lang="en-US" dirty="0">
                <a:latin typeface="Comic Sans MS" panose="030F0702030302020204" pitchFamily="66" charset="0"/>
              </a:rPr>
              <a:t>, T. K., &amp; </a:t>
            </a:r>
            <a:r>
              <a:rPr lang="en-US" dirty="0" err="1">
                <a:latin typeface="Comic Sans MS" panose="030F0702030302020204" pitchFamily="66" charset="0"/>
              </a:rPr>
              <a:t>Kamimura</a:t>
            </a:r>
            <a:r>
              <a:rPr lang="en-US" dirty="0">
                <a:latin typeface="Comic Sans MS" panose="030F0702030302020204" pitchFamily="66" charset="0"/>
              </a:rPr>
              <a:t>, A. (2017). Perceptions of university policies to prevent sexual assault on campus among college students in the USA. Sexuality Research and Social Policy, 14(2), 133-142.</a:t>
            </a:r>
          </a:p>
          <a:p>
            <a:pPr algn="just"/>
            <a:r>
              <a:rPr lang="en-US" dirty="0">
                <a:latin typeface="Comic Sans MS" panose="030F0702030302020204" pitchFamily="66" charset="0"/>
              </a:rPr>
              <a:t>Bonar, E. E., </a:t>
            </a:r>
            <a:r>
              <a:rPr lang="en-US" dirty="0" err="1">
                <a:latin typeface="Comic Sans MS" panose="030F0702030302020204" pitchFamily="66" charset="0"/>
              </a:rPr>
              <a:t>DeGue</a:t>
            </a:r>
            <a:r>
              <a:rPr lang="en-US" dirty="0">
                <a:latin typeface="Comic Sans MS" panose="030F0702030302020204" pitchFamily="66" charset="0"/>
              </a:rPr>
              <a:t>, S., Abbey, A., Coker, A. L., Lindquist, C. H., McCauley, H. L., ... &amp; Walton, M. A. (2020). Prevention of sexual violence among college students: Current challenges and future directions. Journal of American college health, 1-14.</a:t>
            </a:r>
          </a:p>
          <a:p>
            <a:pPr algn="just"/>
            <a:r>
              <a:rPr lang="en-US" dirty="0">
                <a:latin typeface="Comic Sans MS" panose="030F0702030302020204" pitchFamily="66" charset="0"/>
              </a:rPr>
              <a:t>Presley, C., Watson, J., &amp; Williams, A. R. (2003). The Realities of Date Rape.</a:t>
            </a:r>
          </a:p>
          <a:p>
            <a:pPr algn="just"/>
            <a:r>
              <a:rPr lang="en-US" dirty="0">
                <a:latin typeface="Comic Sans MS" panose="030F0702030302020204" pitchFamily="66" charset="0"/>
              </a:rPr>
              <a:t>Francis, L. (Ed.). (2010). Date rape: Feminism, philosophy, and the law. Penn State Press.</a:t>
            </a:r>
          </a:p>
          <a:p>
            <a:pPr algn="just"/>
            <a:r>
              <a:rPr lang="en-US" dirty="0">
                <a:latin typeface="Comic Sans MS" panose="030F0702030302020204" pitchFamily="66" charset="0"/>
              </a:rPr>
              <a:t>Guo, Y., Zhu, Y., Barnes, S. J., Bao, Y., Li, X., &amp; Le‐Nguyen, K. (2018). Understanding cross‐product purchase intention in an IT brand extension context. Psychology &amp; Marketing, 35(6), 392-411.</a:t>
            </a:r>
          </a:p>
          <a:p>
            <a:pPr algn="just"/>
            <a:r>
              <a:rPr lang="en-US" dirty="0" err="1">
                <a:latin typeface="Comic Sans MS" panose="030F0702030302020204" pitchFamily="66" charset="0"/>
              </a:rPr>
              <a:t>Negrusz</a:t>
            </a:r>
            <a:r>
              <a:rPr lang="en-US" dirty="0">
                <a:latin typeface="Comic Sans MS" panose="030F0702030302020204" pitchFamily="66" charset="0"/>
              </a:rPr>
              <a:t>, A., </a:t>
            </a:r>
            <a:r>
              <a:rPr lang="en-US" dirty="0" err="1">
                <a:latin typeface="Comic Sans MS" panose="030F0702030302020204" pitchFamily="66" charset="0"/>
              </a:rPr>
              <a:t>Juhascik</a:t>
            </a:r>
            <a:r>
              <a:rPr lang="en-US" dirty="0">
                <a:latin typeface="Comic Sans MS" panose="030F0702030302020204" pitchFamily="66" charset="0"/>
              </a:rPr>
              <a:t>, M., &amp; </a:t>
            </a:r>
            <a:r>
              <a:rPr lang="en-US" dirty="0" err="1">
                <a:latin typeface="Comic Sans MS" panose="030F0702030302020204" pitchFamily="66" charset="0"/>
              </a:rPr>
              <a:t>Gaensslen</a:t>
            </a:r>
            <a:r>
              <a:rPr lang="en-US" dirty="0">
                <a:latin typeface="Comic Sans MS" panose="030F0702030302020204" pitchFamily="66" charset="0"/>
              </a:rPr>
              <a:t>, R. E. (2005). Estimate of the incidence of drug-facilitated sexual assault in the US,(Final Report).</a:t>
            </a:r>
          </a:p>
          <a:p>
            <a:pPr algn="just"/>
            <a:endParaRPr lang="en-US" dirty="0">
              <a:latin typeface="Comic Sans MS" panose="030F0702030302020204" pitchFamily="66" charset="0"/>
            </a:endParaRPr>
          </a:p>
        </p:txBody>
      </p:sp>
    </p:spTree>
    <p:extLst>
      <p:ext uri="{BB962C8B-B14F-4D97-AF65-F5344CB8AC3E}">
        <p14:creationId xmlns:p14="http://schemas.microsoft.com/office/powerpoint/2010/main" val="3270921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02A26-CB93-4FCA-8598-9F8DCF6F61E3}"/>
              </a:ext>
            </a:extLst>
          </p:cNvPr>
          <p:cNvSpPr>
            <a:spLocks noGrp="1"/>
          </p:cNvSpPr>
          <p:nvPr>
            <p:ph type="title"/>
          </p:nvPr>
        </p:nvSpPr>
        <p:spPr>
          <a:xfrm>
            <a:off x="1295402" y="1205345"/>
            <a:ext cx="9601196" cy="637308"/>
          </a:xfrm>
        </p:spPr>
        <p:txBody>
          <a:bodyPr>
            <a:normAutofit/>
          </a:bodyPr>
          <a:lstStyle/>
          <a:p>
            <a:pPr algn="ctr"/>
            <a:r>
              <a:rPr lang="en-US" sz="3200" b="1" dirty="0">
                <a:latin typeface="Comic Sans MS" panose="030F0702030302020204" pitchFamily="66" charset="0"/>
              </a:rPr>
              <a:t>The problem </a:t>
            </a:r>
          </a:p>
        </p:txBody>
      </p:sp>
      <p:sp>
        <p:nvSpPr>
          <p:cNvPr id="3" name="Content Placeholder 2">
            <a:extLst>
              <a:ext uri="{FF2B5EF4-FFF2-40B4-BE49-F238E27FC236}">
                <a16:creationId xmlns:a16="http://schemas.microsoft.com/office/drawing/2014/main" id="{E1A04C0E-4BAC-429F-80BB-A1CC704C1FF9}"/>
              </a:ext>
            </a:extLst>
          </p:cNvPr>
          <p:cNvSpPr>
            <a:spLocks noGrp="1"/>
          </p:cNvSpPr>
          <p:nvPr>
            <p:ph idx="1"/>
          </p:nvPr>
        </p:nvSpPr>
        <p:spPr>
          <a:xfrm>
            <a:off x="1451579" y="2015732"/>
            <a:ext cx="9603275" cy="3636923"/>
          </a:xfrm>
        </p:spPr>
        <p:txBody>
          <a:bodyPr>
            <a:normAutofit fontScale="77500" lnSpcReduction="20000"/>
          </a:bodyPr>
          <a:lstStyle/>
          <a:p>
            <a:pPr algn="just"/>
            <a:r>
              <a:rPr lang="en-US" dirty="0">
                <a:latin typeface="Comic Sans MS" panose="030F0702030302020204" pitchFamily="66" charset="0"/>
              </a:rPr>
              <a:t>Date rape, defined as drug-facilitated sexual assault has continued to become a common phenomenon in most institutions of higher learning and the public domain as well. </a:t>
            </a:r>
          </a:p>
          <a:p>
            <a:pPr algn="just"/>
            <a:r>
              <a:rPr lang="en-US" dirty="0">
                <a:latin typeface="Comic Sans MS" panose="030F0702030302020204" pitchFamily="66" charset="0"/>
              </a:rPr>
              <a:t>Date rape amounts to a controversial and ambiguous crime where the offenders and the victims are usually in some sort of personal social relationship before the assault is committed.</a:t>
            </a:r>
          </a:p>
          <a:p>
            <a:pPr algn="just"/>
            <a:r>
              <a:rPr lang="en-US" dirty="0">
                <a:latin typeface="Comic Sans MS" panose="030F0702030302020204" pitchFamily="66" charset="0"/>
              </a:rPr>
              <a:t>Arguably, despite its prevalence, the enforcement of the new laws have done nothing to resolve the problem (Francis, 2010).</a:t>
            </a:r>
          </a:p>
          <a:p>
            <a:pPr algn="just"/>
            <a:r>
              <a:rPr lang="en-US" dirty="0">
                <a:latin typeface="Comic Sans MS" panose="030F0702030302020204" pitchFamily="66" charset="0"/>
              </a:rPr>
              <a:t>Statistics drawn from past research indicate that date rape constitutes approximately 20% of all sexual assaults. </a:t>
            </a:r>
          </a:p>
          <a:p>
            <a:pPr algn="just"/>
            <a:r>
              <a:rPr lang="en-US" dirty="0">
                <a:latin typeface="Comic Sans MS" panose="030F0702030302020204" pitchFamily="66" charset="0"/>
              </a:rPr>
              <a:t>Similarly, due to its complexity, it is difficult to define, measure and even prevent date rape. For this reason, there is a need to develop drastic measures to help in addressing this social issue. </a:t>
            </a:r>
          </a:p>
          <a:p>
            <a:pPr algn="just"/>
            <a:endParaRPr lang="en-US" dirty="0">
              <a:latin typeface="Comic Sans MS" panose="030F0702030302020204" pitchFamily="66" charset="0"/>
            </a:endParaRPr>
          </a:p>
        </p:txBody>
      </p:sp>
    </p:spTree>
    <p:extLst>
      <p:ext uri="{BB962C8B-B14F-4D97-AF65-F5344CB8AC3E}">
        <p14:creationId xmlns:p14="http://schemas.microsoft.com/office/powerpoint/2010/main" val="1022127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0DBF0-CBFA-4D0E-95F0-0C1593EB1351}"/>
              </a:ext>
            </a:extLst>
          </p:cNvPr>
          <p:cNvSpPr>
            <a:spLocks noGrp="1"/>
          </p:cNvSpPr>
          <p:nvPr>
            <p:ph type="title"/>
          </p:nvPr>
        </p:nvSpPr>
        <p:spPr>
          <a:xfrm>
            <a:off x="1453658" y="1191491"/>
            <a:ext cx="9601196" cy="623454"/>
          </a:xfrm>
        </p:spPr>
        <p:txBody>
          <a:bodyPr>
            <a:normAutofit/>
          </a:bodyPr>
          <a:lstStyle/>
          <a:p>
            <a:pPr algn="l"/>
            <a:r>
              <a:rPr lang="en-US" dirty="0">
                <a:latin typeface="Comic Sans MS" panose="030F0702030302020204" pitchFamily="66" charset="0"/>
              </a:rPr>
              <a:t>Cont</a:t>
            </a:r>
            <a:r>
              <a:rPr lang="en-US" dirty="0"/>
              <a:t>..</a:t>
            </a:r>
          </a:p>
        </p:txBody>
      </p:sp>
      <p:sp>
        <p:nvSpPr>
          <p:cNvPr id="3" name="Content Placeholder 2">
            <a:extLst>
              <a:ext uri="{FF2B5EF4-FFF2-40B4-BE49-F238E27FC236}">
                <a16:creationId xmlns:a16="http://schemas.microsoft.com/office/drawing/2014/main" id="{BCCEADA7-4BE7-49B1-A585-31C2DE202758}"/>
              </a:ext>
            </a:extLst>
          </p:cNvPr>
          <p:cNvSpPr>
            <a:spLocks noGrp="1"/>
          </p:cNvSpPr>
          <p:nvPr>
            <p:ph idx="1"/>
          </p:nvPr>
        </p:nvSpPr>
        <p:spPr>
          <a:xfrm>
            <a:off x="1451579" y="2015732"/>
            <a:ext cx="9603275" cy="3886304"/>
          </a:xfrm>
        </p:spPr>
        <p:txBody>
          <a:bodyPr>
            <a:normAutofit fontScale="85000" lnSpcReduction="20000"/>
          </a:bodyPr>
          <a:lstStyle/>
          <a:p>
            <a:pPr algn="just"/>
            <a:r>
              <a:rPr lang="en-US" dirty="0">
                <a:latin typeface="Comic Sans MS" panose="030F0702030302020204" pitchFamily="66" charset="0"/>
              </a:rPr>
              <a:t>It is believed that this current project would go a long way in reducing the cumulative number of victims associated with date rape. </a:t>
            </a:r>
          </a:p>
          <a:p>
            <a:pPr algn="just"/>
            <a:r>
              <a:rPr lang="en-US" dirty="0">
                <a:latin typeface="Comic Sans MS" panose="030F0702030302020204" pitchFamily="66" charset="0"/>
              </a:rPr>
              <a:t>Detecting rape drugs in drinks would allow women to detect whether a drink has been doctored or not. </a:t>
            </a:r>
          </a:p>
          <a:p>
            <a:pPr algn="just"/>
            <a:r>
              <a:rPr lang="en-US" dirty="0">
                <a:latin typeface="Comic Sans MS" panose="030F0702030302020204" pitchFamily="66" charset="0"/>
              </a:rPr>
              <a:t>This product can detect Xanax or its generic alprazolam, valium and flunitrazepam; which are arguably the most common rape drugs. </a:t>
            </a:r>
          </a:p>
          <a:p>
            <a:pPr algn="just"/>
            <a:r>
              <a:rPr lang="en-US" dirty="0">
                <a:latin typeface="Comic Sans MS" panose="030F0702030302020204" pitchFamily="66" charset="0"/>
              </a:rPr>
              <a:t>When dipped into drinks laced with rape drugs, the nail polish change </a:t>
            </a:r>
            <a:r>
              <a:rPr lang="en-US" dirty="0" err="1">
                <a:latin typeface="Comic Sans MS" panose="030F0702030302020204" pitchFamily="66" charset="0"/>
              </a:rPr>
              <a:t>colours</a:t>
            </a:r>
            <a:r>
              <a:rPr lang="en-US" dirty="0">
                <a:latin typeface="Comic Sans MS" panose="030F0702030302020204" pitchFamily="66" charset="0"/>
              </a:rPr>
              <a:t>.</a:t>
            </a:r>
          </a:p>
          <a:p>
            <a:pPr algn="just"/>
            <a:r>
              <a:rPr lang="en-US" dirty="0">
                <a:latin typeface="Comic Sans MS" panose="030F0702030302020204" pitchFamily="66" charset="0"/>
              </a:rPr>
              <a:t>According to data from the Department of Justice , female first-time students in colleges are mostly affected especially during their first semester in school (</a:t>
            </a:r>
            <a:r>
              <a:rPr lang="en-US" dirty="0" err="1">
                <a:latin typeface="Comic Sans MS" panose="030F0702030302020204" pitchFamily="66" charset="0"/>
              </a:rPr>
              <a:t>Negrusz</a:t>
            </a:r>
            <a:r>
              <a:rPr lang="en-US" dirty="0">
                <a:latin typeface="Comic Sans MS" panose="030F0702030302020204" pitchFamily="66" charset="0"/>
              </a:rPr>
              <a:t> et al. </a:t>
            </a:r>
            <a:r>
              <a:rPr lang="en-US">
                <a:latin typeface="Comic Sans MS" panose="030F0702030302020204" pitchFamily="66" charset="0"/>
              </a:rPr>
              <a:t>2005).</a:t>
            </a:r>
            <a:endParaRPr lang="en-US" dirty="0">
              <a:latin typeface="Comic Sans MS" panose="030F0702030302020204" pitchFamily="66" charset="0"/>
            </a:endParaRPr>
          </a:p>
          <a:p>
            <a:pPr algn="just"/>
            <a:r>
              <a:rPr lang="en-US" dirty="0">
                <a:latin typeface="Comic Sans MS" panose="030F0702030302020204" pitchFamily="66" charset="0"/>
              </a:rPr>
              <a:t>It is believed that the availability of this product in the market would significantly help in reducing sexual assaults on unsuspecting women hence the need for an institutional or venture funding. </a:t>
            </a:r>
          </a:p>
          <a:p>
            <a:pPr algn="just"/>
            <a:endParaRPr lang="en-US" dirty="0">
              <a:latin typeface="Comic Sans MS" panose="030F0702030302020204" pitchFamily="66" charset="0"/>
            </a:endParaRPr>
          </a:p>
        </p:txBody>
      </p:sp>
    </p:spTree>
    <p:extLst>
      <p:ext uri="{BB962C8B-B14F-4D97-AF65-F5344CB8AC3E}">
        <p14:creationId xmlns:p14="http://schemas.microsoft.com/office/powerpoint/2010/main" val="1956130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FF423-C68A-4EFC-A2B6-FFE6F00912CE}"/>
              </a:ext>
            </a:extLst>
          </p:cNvPr>
          <p:cNvSpPr>
            <a:spLocks noGrp="1"/>
          </p:cNvSpPr>
          <p:nvPr>
            <p:ph type="title"/>
          </p:nvPr>
        </p:nvSpPr>
        <p:spPr>
          <a:xfrm>
            <a:off x="1295402" y="1413164"/>
            <a:ext cx="9601196" cy="872835"/>
          </a:xfrm>
        </p:spPr>
        <p:txBody>
          <a:bodyPr/>
          <a:lstStyle/>
          <a:p>
            <a:pPr algn="ctr"/>
            <a:r>
              <a:rPr lang="en-US" b="1" dirty="0">
                <a:latin typeface="Comic Sans MS" panose="030F0702030302020204" pitchFamily="66" charset="0"/>
              </a:rPr>
              <a:t>Value proposition </a:t>
            </a:r>
          </a:p>
        </p:txBody>
      </p:sp>
      <p:sp>
        <p:nvSpPr>
          <p:cNvPr id="3" name="Content Placeholder 2">
            <a:extLst>
              <a:ext uri="{FF2B5EF4-FFF2-40B4-BE49-F238E27FC236}">
                <a16:creationId xmlns:a16="http://schemas.microsoft.com/office/drawing/2014/main" id="{456A07F5-8C1E-4D87-B555-787D93590A17}"/>
              </a:ext>
            </a:extLst>
          </p:cNvPr>
          <p:cNvSpPr>
            <a:spLocks noGrp="1"/>
          </p:cNvSpPr>
          <p:nvPr>
            <p:ph idx="1"/>
          </p:nvPr>
        </p:nvSpPr>
        <p:spPr>
          <a:xfrm>
            <a:off x="1451579" y="2015734"/>
            <a:ext cx="9603275" cy="3304412"/>
          </a:xfrm>
        </p:spPr>
        <p:txBody>
          <a:bodyPr>
            <a:normAutofit fontScale="85000" lnSpcReduction="10000"/>
          </a:bodyPr>
          <a:lstStyle/>
          <a:p>
            <a:pPr algn="just">
              <a:buFont typeface="Arial" panose="020B0604020202020204" pitchFamily="34" charset="0"/>
              <a:buChar char="•"/>
            </a:pPr>
            <a:r>
              <a:rPr lang="en-US" dirty="0">
                <a:latin typeface="Comic Sans MS" panose="030F0702030302020204" pitchFamily="66" charset="0"/>
              </a:rPr>
              <a:t>Date drugs are particularly meant to make victims of date rape unable to consent, understand what is happening to them or even remember what happened to them. </a:t>
            </a:r>
          </a:p>
          <a:p>
            <a:pPr algn="just">
              <a:buFont typeface="Arial" panose="020B0604020202020204" pitchFamily="34" charset="0"/>
              <a:buChar char="•"/>
            </a:pPr>
            <a:r>
              <a:rPr lang="en-US" dirty="0">
                <a:latin typeface="Comic Sans MS" panose="030F0702030302020204" pitchFamily="66" charset="0"/>
              </a:rPr>
              <a:t>The use of date drugs in drinks significantly increases the risks of sexual assaults. </a:t>
            </a:r>
          </a:p>
          <a:p>
            <a:pPr algn="just">
              <a:buFont typeface="Arial" panose="020B0604020202020204" pitchFamily="34" charset="0"/>
              <a:buChar char="•"/>
            </a:pPr>
            <a:r>
              <a:rPr lang="en-US" dirty="0">
                <a:latin typeface="Comic Sans MS" panose="030F0702030302020204" pitchFamily="66" charset="0"/>
              </a:rPr>
              <a:t>Research shows that about half of sexual assault victims had been drinking before the assault. </a:t>
            </a:r>
          </a:p>
          <a:p>
            <a:pPr algn="just">
              <a:buFont typeface="Arial" panose="020B0604020202020204" pitchFamily="34" charset="0"/>
              <a:buChar char="•"/>
            </a:pPr>
            <a:r>
              <a:rPr lang="en-US" dirty="0">
                <a:latin typeface="Comic Sans MS" panose="030F0702030302020204" pitchFamily="66" charset="0"/>
              </a:rPr>
              <a:t>Even though this is not an indication that drinking automatically results in sexual assault, however, in most situations, victims are unable to detect whether their drinks have been laced with drugs or not (Bonar et al. 2020).</a:t>
            </a:r>
          </a:p>
          <a:p>
            <a:pPr algn="just">
              <a:buFont typeface="Arial" panose="020B0604020202020204" pitchFamily="34" charset="0"/>
              <a:buChar char="•"/>
            </a:pPr>
            <a:endParaRPr lang="en-US" dirty="0">
              <a:latin typeface="Comic Sans MS" panose="030F0702030302020204" pitchFamily="66" charset="0"/>
            </a:endParaRPr>
          </a:p>
          <a:p>
            <a:pPr algn="just">
              <a:buFont typeface="Arial" panose="020B0604020202020204" pitchFamily="34" charset="0"/>
              <a:buChar char="•"/>
            </a:pPr>
            <a:endParaRPr lang="en-US" dirty="0">
              <a:latin typeface="Comic Sans MS" panose="030F0702030302020204" pitchFamily="66" charset="0"/>
            </a:endParaRPr>
          </a:p>
        </p:txBody>
      </p:sp>
    </p:spTree>
    <p:extLst>
      <p:ext uri="{BB962C8B-B14F-4D97-AF65-F5344CB8AC3E}">
        <p14:creationId xmlns:p14="http://schemas.microsoft.com/office/powerpoint/2010/main" val="3400838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C03D3-A53B-4EAB-B2D1-ADC8F1CADBBC}"/>
              </a:ext>
            </a:extLst>
          </p:cNvPr>
          <p:cNvSpPr>
            <a:spLocks noGrp="1"/>
          </p:cNvSpPr>
          <p:nvPr>
            <p:ph type="title"/>
          </p:nvPr>
        </p:nvSpPr>
        <p:spPr>
          <a:xfrm>
            <a:off x="1295402" y="1440873"/>
            <a:ext cx="9601196" cy="845126"/>
          </a:xfrm>
        </p:spPr>
        <p:txBody>
          <a:bodyPr>
            <a:normAutofit/>
          </a:bodyPr>
          <a:lstStyle/>
          <a:p>
            <a:pPr algn="l"/>
            <a:r>
              <a:rPr lang="en-US" sz="2800" b="1" dirty="0">
                <a:latin typeface="Comic Sans MS" panose="030F0702030302020204" pitchFamily="66" charset="0"/>
              </a:rPr>
              <a:t>Cont..</a:t>
            </a:r>
          </a:p>
        </p:txBody>
      </p:sp>
      <p:sp>
        <p:nvSpPr>
          <p:cNvPr id="3" name="Content Placeholder 2">
            <a:extLst>
              <a:ext uri="{FF2B5EF4-FFF2-40B4-BE49-F238E27FC236}">
                <a16:creationId xmlns:a16="http://schemas.microsoft.com/office/drawing/2014/main" id="{923E7E6F-B686-4E8D-97B8-E3FA0C0A32B7}"/>
              </a:ext>
            </a:extLst>
          </p:cNvPr>
          <p:cNvSpPr>
            <a:spLocks noGrp="1"/>
          </p:cNvSpPr>
          <p:nvPr>
            <p:ph idx="1"/>
          </p:nvPr>
        </p:nvSpPr>
        <p:spPr/>
        <p:txBody>
          <a:bodyPr>
            <a:normAutofit fontScale="92500" lnSpcReduction="20000"/>
          </a:bodyPr>
          <a:lstStyle/>
          <a:p>
            <a:pPr algn="just"/>
            <a:r>
              <a:rPr lang="en-US" sz="1800" dirty="0">
                <a:latin typeface="Comic Sans MS" panose="030F0702030302020204" pitchFamily="66" charset="0"/>
              </a:rPr>
              <a:t>A majority of date rape incidents usually go unreported because the victims believe that the police cannot do anything to help and also due to fear of embarrassment believing it was a personal matter. </a:t>
            </a:r>
          </a:p>
          <a:p>
            <a:pPr algn="just"/>
            <a:r>
              <a:rPr lang="en-US" sz="1800" dirty="0">
                <a:latin typeface="Comic Sans MS" panose="030F0702030302020204" pitchFamily="66" charset="0"/>
              </a:rPr>
              <a:t>The America Association of women argued that the existing laws and policies regarding sexual offences have not done much in preventing these occurrences and meeting the needs of the women who fall victims to predators (Presley et al. 2003).</a:t>
            </a:r>
          </a:p>
          <a:p>
            <a:pPr algn="just"/>
            <a:r>
              <a:rPr lang="en-US" sz="1800" dirty="0">
                <a:latin typeface="Comic Sans MS" panose="030F0702030302020204" pitchFamily="66" charset="0"/>
              </a:rPr>
              <a:t>For this reason, in the understanding that date rape can occur anywhere, and victims are never responsible for the assault, this new product would therefore allow potential victims of date rape to particularly take precautionary measures to significantly reduce their risk of attack.</a:t>
            </a:r>
          </a:p>
          <a:p>
            <a:pPr algn="just"/>
            <a:r>
              <a:rPr lang="en-US" sz="1800" dirty="0">
                <a:latin typeface="Comic Sans MS" panose="030F0702030302020204" pitchFamily="66" charset="0"/>
              </a:rPr>
              <a:t>This product would allow women to reduce the risks of this happening.</a:t>
            </a:r>
          </a:p>
        </p:txBody>
      </p:sp>
    </p:spTree>
    <p:extLst>
      <p:ext uri="{BB962C8B-B14F-4D97-AF65-F5344CB8AC3E}">
        <p14:creationId xmlns:p14="http://schemas.microsoft.com/office/powerpoint/2010/main" val="1047926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6083D-B4F8-4A41-B103-6A9DCFAFFD81}"/>
              </a:ext>
            </a:extLst>
          </p:cNvPr>
          <p:cNvSpPr>
            <a:spLocks noGrp="1"/>
          </p:cNvSpPr>
          <p:nvPr>
            <p:ph type="title"/>
          </p:nvPr>
        </p:nvSpPr>
        <p:spPr>
          <a:xfrm>
            <a:off x="1295402" y="1163782"/>
            <a:ext cx="9601196" cy="692726"/>
          </a:xfrm>
        </p:spPr>
        <p:txBody>
          <a:bodyPr>
            <a:normAutofit/>
          </a:bodyPr>
          <a:lstStyle/>
          <a:p>
            <a:pPr algn="l"/>
            <a:r>
              <a:rPr lang="en-US" sz="3200" dirty="0">
                <a:latin typeface="Comic Sans MS" panose="030F0702030302020204" pitchFamily="66" charset="0"/>
              </a:rPr>
              <a:t>Cont</a:t>
            </a:r>
            <a:r>
              <a:rPr lang="en-US" dirty="0">
                <a:latin typeface="Comic Sans MS" panose="030F0702030302020204" pitchFamily="66" charset="0"/>
              </a:rPr>
              <a:t>..</a:t>
            </a:r>
          </a:p>
        </p:txBody>
      </p:sp>
      <p:sp>
        <p:nvSpPr>
          <p:cNvPr id="3" name="Content Placeholder 2">
            <a:extLst>
              <a:ext uri="{FF2B5EF4-FFF2-40B4-BE49-F238E27FC236}">
                <a16:creationId xmlns:a16="http://schemas.microsoft.com/office/drawing/2014/main" id="{96526AA3-5934-4362-8CD1-92561223CFFD}"/>
              </a:ext>
            </a:extLst>
          </p:cNvPr>
          <p:cNvSpPr>
            <a:spLocks noGrp="1"/>
          </p:cNvSpPr>
          <p:nvPr>
            <p:ph idx="1"/>
          </p:nvPr>
        </p:nvSpPr>
        <p:spPr>
          <a:xfrm>
            <a:off x="1451579" y="2015733"/>
            <a:ext cx="9603275" cy="3276704"/>
          </a:xfrm>
        </p:spPr>
        <p:txBody>
          <a:bodyPr>
            <a:normAutofit fontScale="92500" lnSpcReduction="20000"/>
          </a:bodyPr>
          <a:lstStyle/>
          <a:p>
            <a:pPr algn="just"/>
            <a:r>
              <a:rPr lang="en-US" sz="2000" dirty="0">
                <a:latin typeface="Comic Sans MS" panose="030F0702030302020204" pitchFamily="66" charset="0"/>
              </a:rPr>
              <a:t>Similarly, market research has indicated a surprising demand. The company doesn’t promise a price cut for the new product, but rather the company intends to play along with competition-based pricing techniques. </a:t>
            </a:r>
          </a:p>
          <a:p>
            <a:pPr algn="just"/>
            <a:r>
              <a:rPr lang="en-US" sz="2000" dirty="0">
                <a:latin typeface="Comic Sans MS" panose="030F0702030302020204" pitchFamily="66" charset="0"/>
              </a:rPr>
              <a:t>Similarly, the existing technologies available in the market take a lot of time before the results are ready. </a:t>
            </a:r>
          </a:p>
          <a:p>
            <a:pPr algn="just"/>
            <a:r>
              <a:rPr lang="en-US" sz="2000" dirty="0">
                <a:latin typeface="Comic Sans MS" panose="030F0702030302020204" pitchFamily="66" charset="0"/>
              </a:rPr>
              <a:t>However, the new product would significantly cut the wait time by nearly 90% allowing the users to see the results in less than 30 seconds. </a:t>
            </a:r>
          </a:p>
          <a:p>
            <a:pPr algn="just"/>
            <a:r>
              <a:rPr lang="en-US" sz="2000" dirty="0">
                <a:latin typeface="Comic Sans MS" panose="030F0702030302020204" pitchFamily="66" charset="0"/>
              </a:rPr>
              <a:t>In this sense, customers stand to gain from the improved efficiency with little to no chances of errors. </a:t>
            </a:r>
          </a:p>
        </p:txBody>
      </p:sp>
    </p:spTree>
    <p:extLst>
      <p:ext uri="{BB962C8B-B14F-4D97-AF65-F5344CB8AC3E}">
        <p14:creationId xmlns:p14="http://schemas.microsoft.com/office/powerpoint/2010/main" val="2309964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97C36-3EC9-416A-8A27-D60D2BCABA3C}"/>
              </a:ext>
            </a:extLst>
          </p:cNvPr>
          <p:cNvSpPr>
            <a:spLocks noGrp="1"/>
          </p:cNvSpPr>
          <p:nvPr>
            <p:ph type="title"/>
          </p:nvPr>
        </p:nvSpPr>
        <p:spPr/>
        <p:txBody>
          <a:bodyPr>
            <a:normAutofit/>
          </a:bodyPr>
          <a:lstStyle/>
          <a:p>
            <a:pPr algn="ctr"/>
            <a:r>
              <a:rPr lang="en-US" sz="2800" b="1" dirty="0">
                <a:latin typeface="Comic Sans MS" panose="030F0702030302020204" pitchFamily="66" charset="0"/>
              </a:rPr>
              <a:t>Marketing/ sales </a:t>
            </a:r>
          </a:p>
        </p:txBody>
      </p:sp>
      <p:sp>
        <p:nvSpPr>
          <p:cNvPr id="3" name="Content Placeholder 2">
            <a:extLst>
              <a:ext uri="{FF2B5EF4-FFF2-40B4-BE49-F238E27FC236}">
                <a16:creationId xmlns:a16="http://schemas.microsoft.com/office/drawing/2014/main" id="{268E8898-100A-4BDA-A666-2F40156A95A2}"/>
              </a:ext>
            </a:extLst>
          </p:cNvPr>
          <p:cNvSpPr>
            <a:spLocks noGrp="1"/>
          </p:cNvSpPr>
          <p:nvPr>
            <p:ph idx="1"/>
          </p:nvPr>
        </p:nvSpPr>
        <p:spPr/>
        <p:txBody>
          <a:bodyPr>
            <a:normAutofit fontScale="85000" lnSpcReduction="20000"/>
          </a:bodyPr>
          <a:lstStyle/>
          <a:p>
            <a:pPr algn="just"/>
            <a:r>
              <a:rPr lang="en-US" dirty="0">
                <a:latin typeface="Comic Sans MS" panose="030F0702030302020204" pitchFamily="66" charset="0"/>
              </a:rPr>
              <a:t>As projected female college students are expected to constitute a majority of the potential clients for this new product. </a:t>
            </a:r>
          </a:p>
          <a:p>
            <a:pPr algn="just"/>
            <a:r>
              <a:rPr lang="en-US" dirty="0">
                <a:latin typeface="Comic Sans MS" panose="030F0702030302020204" pitchFamily="66" charset="0"/>
              </a:rPr>
              <a:t>The release time for the new product is expected to occur when college students head back to school. </a:t>
            </a:r>
          </a:p>
          <a:p>
            <a:pPr algn="just"/>
            <a:r>
              <a:rPr lang="en-US" dirty="0">
                <a:latin typeface="Comic Sans MS" panose="030F0702030302020204" pitchFamily="66" charset="0"/>
              </a:rPr>
              <a:t>Admittedly, the first semester has been found to be a dangerous time for female students in their first year of study (</a:t>
            </a:r>
            <a:r>
              <a:rPr lang="en-US" dirty="0" err="1">
                <a:latin typeface="Comic Sans MS" panose="030F0702030302020204" pitchFamily="66" charset="0"/>
              </a:rPr>
              <a:t>Streng</a:t>
            </a:r>
            <a:r>
              <a:rPr lang="en-US" dirty="0">
                <a:latin typeface="Comic Sans MS" panose="030F0702030302020204" pitchFamily="66" charset="0"/>
              </a:rPr>
              <a:t> &amp; </a:t>
            </a:r>
            <a:r>
              <a:rPr lang="en-US" dirty="0" err="1">
                <a:latin typeface="Comic Sans MS" panose="030F0702030302020204" pitchFamily="66" charset="0"/>
              </a:rPr>
              <a:t>Kamimura</a:t>
            </a:r>
            <a:r>
              <a:rPr lang="en-US" dirty="0">
                <a:latin typeface="Comic Sans MS" panose="030F0702030302020204" pitchFamily="66" charset="0"/>
              </a:rPr>
              <a:t>, 2017).</a:t>
            </a:r>
          </a:p>
          <a:p>
            <a:pPr algn="just"/>
            <a:r>
              <a:rPr lang="en-US" dirty="0">
                <a:latin typeface="Comic Sans MS" panose="030F0702030302020204" pitchFamily="66" charset="0"/>
              </a:rPr>
              <a:t>Based on the most recent data on sexual assaults on female college students, the product is expected to generate a lot of income since most college students are susceptible to date rape. </a:t>
            </a:r>
          </a:p>
          <a:p>
            <a:pPr algn="just"/>
            <a:r>
              <a:rPr lang="en-US" dirty="0">
                <a:latin typeface="Comic Sans MS" panose="030F0702030302020204" pitchFamily="66" charset="0"/>
              </a:rPr>
              <a:t>Although there exists no information regarding prior sales for this product, evidence drawn from market research has indicated a huge demand for the product. </a:t>
            </a:r>
          </a:p>
        </p:txBody>
      </p:sp>
    </p:spTree>
    <p:extLst>
      <p:ext uri="{BB962C8B-B14F-4D97-AF65-F5344CB8AC3E}">
        <p14:creationId xmlns:p14="http://schemas.microsoft.com/office/powerpoint/2010/main" val="1946131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B6DF-323F-4AFB-B567-1E4A6AFC1255}"/>
              </a:ext>
            </a:extLst>
          </p:cNvPr>
          <p:cNvSpPr>
            <a:spLocks noGrp="1"/>
          </p:cNvSpPr>
          <p:nvPr>
            <p:ph type="title"/>
          </p:nvPr>
        </p:nvSpPr>
        <p:spPr>
          <a:xfrm>
            <a:off x="1451579" y="1294674"/>
            <a:ext cx="9601196" cy="595744"/>
          </a:xfrm>
        </p:spPr>
        <p:txBody>
          <a:bodyPr>
            <a:normAutofit/>
          </a:bodyPr>
          <a:lstStyle/>
          <a:p>
            <a:pPr algn="l"/>
            <a:r>
              <a:rPr lang="en-US" sz="3200" dirty="0">
                <a:latin typeface="Comic Sans MS" panose="030F0702030302020204" pitchFamily="66" charset="0"/>
              </a:rPr>
              <a:t>Cont..</a:t>
            </a:r>
          </a:p>
        </p:txBody>
      </p:sp>
      <p:sp>
        <p:nvSpPr>
          <p:cNvPr id="3" name="Content Placeholder 2">
            <a:extLst>
              <a:ext uri="{FF2B5EF4-FFF2-40B4-BE49-F238E27FC236}">
                <a16:creationId xmlns:a16="http://schemas.microsoft.com/office/drawing/2014/main" id="{1B95FFF3-AED0-4C0A-BB72-DABB69B6CBAD}"/>
              </a:ext>
            </a:extLst>
          </p:cNvPr>
          <p:cNvSpPr>
            <a:spLocks noGrp="1"/>
          </p:cNvSpPr>
          <p:nvPr>
            <p:ph idx="1"/>
          </p:nvPr>
        </p:nvSpPr>
        <p:spPr/>
        <p:txBody>
          <a:bodyPr>
            <a:normAutofit fontScale="92500"/>
          </a:bodyPr>
          <a:lstStyle/>
          <a:p>
            <a:pPr algn="just"/>
            <a:r>
              <a:rPr lang="en-US" sz="2000" dirty="0">
                <a:latin typeface="Comic Sans MS" panose="030F0702030302020204" pitchFamily="66" charset="0"/>
              </a:rPr>
              <a:t>To ensure increased sales, the company intends to make use of strategies such as Google my business to increase awareness about the new product.</a:t>
            </a:r>
          </a:p>
          <a:p>
            <a:pPr algn="just"/>
            <a:r>
              <a:rPr lang="en-US" sz="2000" dirty="0">
                <a:latin typeface="Comic Sans MS" panose="030F0702030302020204" pitchFamily="66" charset="0"/>
              </a:rPr>
              <a:t>Through google my business posts, the company expects to effectively promote the new product. </a:t>
            </a:r>
          </a:p>
          <a:p>
            <a:pPr algn="just"/>
            <a:r>
              <a:rPr lang="en-US" sz="2000" dirty="0">
                <a:latin typeface="Comic Sans MS" panose="030F0702030302020204" pitchFamily="66" charset="0"/>
              </a:rPr>
              <a:t>In order to gain a higher customer purchase intention, Colors intend to use TV commercials to build trust among the potential consumers for the new product. </a:t>
            </a:r>
          </a:p>
          <a:p>
            <a:pPr algn="just"/>
            <a:r>
              <a:rPr lang="en-US" dirty="0">
                <a:latin typeface="Comic Sans MS" panose="030F0702030302020204" pitchFamily="66" charset="0"/>
              </a:rPr>
              <a:t>Guo et al.</a:t>
            </a:r>
            <a:r>
              <a:rPr lang="en-US" sz="2000" dirty="0">
                <a:latin typeface="Comic Sans MS" panose="030F0702030302020204" pitchFamily="66" charset="0"/>
              </a:rPr>
              <a:t> (2018) argued that positive consumer is associated with positive buying intentions. </a:t>
            </a:r>
          </a:p>
        </p:txBody>
      </p:sp>
    </p:spTree>
    <p:extLst>
      <p:ext uri="{BB962C8B-B14F-4D97-AF65-F5344CB8AC3E}">
        <p14:creationId xmlns:p14="http://schemas.microsoft.com/office/powerpoint/2010/main" val="825889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02293-32AE-45A4-977B-B1C1B0D711CA}"/>
              </a:ext>
            </a:extLst>
          </p:cNvPr>
          <p:cNvSpPr>
            <a:spLocks noGrp="1"/>
          </p:cNvSpPr>
          <p:nvPr>
            <p:ph type="title"/>
          </p:nvPr>
        </p:nvSpPr>
        <p:spPr/>
        <p:txBody>
          <a:bodyPr/>
          <a:lstStyle/>
          <a:p>
            <a:pPr algn="ctr"/>
            <a:r>
              <a:rPr lang="en-US" b="1" dirty="0">
                <a:latin typeface="Comic Sans MS" panose="030F0702030302020204" pitchFamily="66" charset="0"/>
              </a:rPr>
              <a:t>Projections/ milestones </a:t>
            </a:r>
          </a:p>
        </p:txBody>
      </p:sp>
      <p:sp>
        <p:nvSpPr>
          <p:cNvPr id="3" name="Content Placeholder 2">
            <a:extLst>
              <a:ext uri="{FF2B5EF4-FFF2-40B4-BE49-F238E27FC236}">
                <a16:creationId xmlns:a16="http://schemas.microsoft.com/office/drawing/2014/main" id="{53785827-1E66-4164-AF63-1224229163A1}"/>
              </a:ext>
            </a:extLst>
          </p:cNvPr>
          <p:cNvSpPr>
            <a:spLocks noGrp="1"/>
          </p:cNvSpPr>
          <p:nvPr>
            <p:ph idx="1"/>
          </p:nvPr>
        </p:nvSpPr>
        <p:spPr/>
        <p:txBody>
          <a:bodyPr>
            <a:normAutofit fontScale="85000" lnSpcReduction="10000"/>
          </a:bodyPr>
          <a:lstStyle/>
          <a:p>
            <a:pPr algn="just"/>
            <a:r>
              <a:rPr lang="en-US" sz="2000" dirty="0">
                <a:latin typeface="Comic Sans MS" panose="030F0702030302020204" pitchFamily="66" charset="0"/>
              </a:rPr>
              <a:t>Observably, the new product has been making headlines since its inception four years ago. </a:t>
            </a:r>
          </a:p>
          <a:p>
            <a:pPr algn="just"/>
            <a:r>
              <a:rPr lang="en-US" sz="2000" dirty="0">
                <a:latin typeface="Comic Sans MS" panose="030F0702030302020204" pitchFamily="66" charset="0"/>
              </a:rPr>
              <a:t>Since this is an entirely new product with no historical data regarding sales judgmental forecasting represents the only way to create a picture of future sales. </a:t>
            </a:r>
          </a:p>
          <a:p>
            <a:pPr algn="just"/>
            <a:r>
              <a:rPr lang="en-US" sz="2000" dirty="0">
                <a:latin typeface="Comic Sans MS" panose="030F0702030302020204" pitchFamily="66" charset="0"/>
              </a:rPr>
              <a:t>Due to the interactions with the consumers, the company salespeople have been able to develop an intuition regarding the customer purchase intentions which at the moment is presumably very positive. </a:t>
            </a:r>
          </a:p>
          <a:p>
            <a:pPr algn="just"/>
            <a:r>
              <a:rPr lang="en-US" sz="2000" dirty="0">
                <a:latin typeface="Comic Sans MS" panose="030F0702030302020204" pitchFamily="66" charset="0"/>
              </a:rPr>
              <a:t>The available information at the moment is indicative of high sales once the product is released into the market. </a:t>
            </a:r>
          </a:p>
          <a:p>
            <a:pPr algn="just"/>
            <a:r>
              <a:rPr lang="en-US" sz="2000" dirty="0">
                <a:latin typeface="Comic Sans MS" panose="030F0702030302020204" pitchFamily="66" charset="0"/>
              </a:rPr>
              <a:t>Current customer intentions through market-based research indicate a high likelihood of the customers purchasing the new product. </a:t>
            </a:r>
          </a:p>
        </p:txBody>
      </p:sp>
    </p:spTree>
    <p:extLst>
      <p:ext uri="{BB962C8B-B14F-4D97-AF65-F5344CB8AC3E}">
        <p14:creationId xmlns:p14="http://schemas.microsoft.com/office/powerpoint/2010/main" val="377155015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80</TotalTime>
  <Words>1444</Words>
  <Application>Microsoft Office PowerPoint</Application>
  <PresentationFormat>Widescreen</PresentationFormat>
  <Paragraphs>65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Comic Sans MS</vt:lpstr>
      <vt:lpstr>Gill Sans MT</vt:lpstr>
      <vt:lpstr>Gallery</vt:lpstr>
      <vt:lpstr>Pitch Presentation   Author  Institutional Affiliation  Instructor  Course code  Date of submission </vt:lpstr>
      <vt:lpstr>The problem </vt:lpstr>
      <vt:lpstr>Cont..</vt:lpstr>
      <vt:lpstr>Value proposition </vt:lpstr>
      <vt:lpstr>Cont..</vt:lpstr>
      <vt:lpstr>Cont..</vt:lpstr>
      <vt:lpstr>Marketing/ sales </vt:lpstr>
      <vt:lpstr>Cont..</vt:lpstr>
      <vt:lpstr>Projections/ milestones </vt:lpstr>
      <vt:lpstr>Cont..</vt:lpstr>
      <vt:lpstr>Competition </vt:lpstr>
      <vt:lpstr>Cont..</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Steve0798266195</dc:creator>
  <cp:lastModifiedBy>Steve0798266195</cp:lastModifiedBy>
  <cp:revision>18</cp:revision>
  <dcterms:created xsi:type="dcterms:W3CDTF">2021-02-14T17:57:58Z</dcterms:created>
  <dcterms:modified xsi:type="dcterms:W3CDTF">2021-02-14T19:18:35Z</dcterms:modified>
</cp:coreProperties>
</file>